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1"/>
  </p:notesMasterIdLst>
  <p:sldIdLst>
    <p:sldId id="256" r:id="rId2"/>
    <p:sldId id="257" r:id="rId3"/>
    <p:sldId id="259" r:id="rId4"/>
    <p:sldId id="258" r:id="rId5"/>
    <p:sldId id="262" r:id="rId6"/>
    <p:sldId id="263" r:id="rId7"/>
    <p:sldId id="261" r:id="rId8"/>
    <p:sldId id="264" r:id="rId9"/>
    <p:sldId id="260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3552" autoAdjust="0"/>
  </p:normalViewPr>
  <p:slideViewPr>
    <p:cSldViewPr>
      <p:cViewPr varScale="1">
        <p:scale>
          <a:sx n="68" d="100"/>
          <a:sy n="68" d="100"/>
        </p:scale>
        <p:origin x="-11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1404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32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0EA9EC4A-E2CF-43A9-A805-685EFFFA99D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FC5F5B-B347-4217-9245-05C39B9E669E}" type="slidenum">
              <a:rPr lang="en-US"/>
              <a:pPr/>
              <a:t>8</a:t>
            </a:fld>
            <a:endParaRPr lang="en-US"/>
          </a:p>
        </p:txBody>
      </p:sp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en-US"/>
              <a:t>Prevent armed conflict, which usually provides the context for genocide; </a:t>
            </a:r>
          </a:p>
          <a:p>
            <a:pPr marL="228600" indent="-228600"/>
            <a:endParaRPr lang="en-US"/>
          </a:p>
          <a:p>
            <a:pPr marL="228600" indent="-228600"/>
            <a:r>
              <a:rPr lang="en-US"/>
              <a:t>Protect civilians in armed conflict, including through UN peacekeepers; </a:t>
            </a:r>
          </a:p>
          <a:p>
            <a:pPr marL="228600" indent="-228600"/>
            <a:endParaRPr lang="en-US"/>
          </a:p>
          <a:p>
            <a:pPr marL="228600" indent="-228600"/>
            <a:r>
              <a:rPr lang="en-US"/>
              <a:t>End impunity through judicial action in national and international courts; </a:t>
            </a:r>
          </a:p>
          <a:p>
            <a:pPr marL="228600" indent="-228600"/>
            <a:endParaRPr lang="en-US"/>
          </a:p>
          <a:p>
            <a:pPr marL="228600" indent="-228600"/>
            <a:r>
              <a:rPr lang="en-US"/>
              <a:t>Gather information and set up an early-warning system; and </a:t>
            </a:r>
          </a:p>
          <a:p>
            <a:pPr marL="228600" indent="-228600"/>
            <a:endParaRPr lang="en-US"/>
          </a:p>
          <a:p>
            <a:pPr marL="228600" indent="-228600"/>
            <a:r>
              <a:rPr lang="en-US"/>
              <a:t>Take swift and decisive action, including military action. </a:t>
            </a:r>
          </a:p>
          <a:p>
            <a:pPr marL="228600" indent="-228600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2771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2772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73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74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75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76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2777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78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7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7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2781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2782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2783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7A19CCC-BC67-4383-ABEC-E88DDF2F22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C941501-1A9E-420B-964E-6D7DC94966F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1F2848F-E5CB-47C2-A30D-D7C3F1E0046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BA2E599-D9C3-4F79-B814-F673A67C7FE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BB7D058-666F-4F76-8356-9A4DB120B54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85A1BB-124A-416D-8BD1-E619B6F738B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CFC50FB-B788-4338-B8CD-EBF839FAA56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8B29A4-A083-4C31-B54F-1F4AA371246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9EFB4D2-C8C1-471D-AE58-D19A8566E36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F5AABAD-018C-4DAA-8FE8-72D94715F1D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DDAC596-8A12-4C36-8AC8-1B1605556A0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DDCF63FD-2D20-4F4F-9CE5-98913DBD98A2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1749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17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5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17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5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7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17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17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Genocides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By:</a:t>
            </a:r>
          </a:p>
          <a:p>
            <a:r>
              <a:rPr lang="en-US"/>
              <a:t>Edgar P. &amp;</a:t>
            </a:r>
          </a:p>
          <a:p>
            <a:r>
              <a:rPr lang="en-US"/>
              <a:t>Mary Katherine 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a Genocide?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The deliberate extermination of a specific people because of their ethnicity, race, caste, religion, or nationality.</a:t>
            </a:r>
          </a:p>
          <a:p>
            <a:endParaRPr lang="en-US" sz="2800"/>
          </a:p>
          <a:p>
            <a:r>
              <a:rPr lang="en-US" sz="2800"/>
              <a:t>The term Genocide comes from the Greek prefix of </a:t>
            </a:r>
            <a:r>
              <a:rPr lang="en-US" sz="2800" i="1"/>
              <a:t>genos </a:t>
            </a:r>
            <a:r>
              <a:rPr lang="en-US" sz="2800"/>
              <a:t>(meaning race or people) and the Latin suffix of </a:t>
            </a:r>
            <a:r>
              <a:rPr lang="en-US" sz="2800" i="1"/>
              <a:t>cide</a:t>
            </a:r>
            <a:r>
              <a:rPr lang="en-US" sz="2800"/>
              <a:t> (which means to kill.) </a:t>
            </a:r>
            <a:endParaRPr lang="en-US" sz="2800" i="1"/>
          </a:p>
          <a:p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History of Genocide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First used in 1944 in </a:t>
            </a:r>
            <a:r>
              <a:rPr lang="en-US" sz="2800" i="1"/>
              <a:t>Axis Rule in Occupied Europe</a:t>
            </a:r>
            <a:r>
              <a:rPr lang="en-US" sz="2800"/>
              <a:t> by Raphael Lemkin.</a:t>
            </a:r>
          </a:p>
          <a:p>
            <a:endParaRPr lang="en-US" sz="2800"/>
          </a:p>
          <a:p>
            <a:r>
              <a:rPr lang="en-US" sz="2800"/>
              <a:t>The term Genocide comes from the Greek prefix of </a:t>
            </a:r>
            <a:r>
              <a:rPr lang="en-US" sz="2800" i="1"/>
              <a:t>genos </a:t>
            </a:r>
            <a:r>
              <a:rPr lang="en-US" sz="2800"/>
              <a:t>(meaning race or people) and the Latin suffix of </a:t>
            </a:r>
            <a:r>
              <a:rPr lang="en-US" sz="2800" i="1"/>
              <a:t>cide</a:t>
            </a:r>
            <a:r>
              <a:rPr lang="en-US" sz="2800"/>
              <a:t> (which means to kill.) </a:t>
            </a:r>
            <a:endParaRPr lang="en-US" sz="2800" i="1"/>
          </a:p>
          <a:p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Different Genocides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Holocaust</a:t>
            </a:r>
          </a:p>
          <a:p>
            <a:endParaRPr lang="en-US" sz="2800"/>
          </a:p>
          <a:p>
            <a:r>
              <a:rPr lang="en-US" sz="2800"/>
              <a:t>Rwandan</a:t>
            </a:r>
          </a:p>
          <a:p>
            <a:endParaRPr lang="en-US" sz="2800"/>
          </a:p>
          <a:p>
            <a:r>
              <a:rPr lang="en-US" sz="2800"/>
              <a:t>The Cultural </a:t>
            </a:r>
          </a:p>
          <a:p>
            <a:pPr>
              <a:buFont typeface="Wingdings" pitchFamily="2" charset="2"/>
              <a:buNone/>
            </a:pPr>
            <a:r>
              <a:rPr lang="en-US" sz="2800"/>
              <a:t>Revolution</a:t>
            </a:r>
          </a:p>
        </p:txBody>
      </p:sp>
      <p:pic>
        <p:nvPicPr>
          <p:cNvPr id="33797" name="Picture 5" descr="Darfu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1371600"/>
            <a:ext cx="4686300" cy="322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Effects of Genocide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Mass Murder</a:t>
            </a:r>
          </a:p>
          <a:p>
            <a:endParaRPr lang="en-US" sz="2800"/>
          </a:p>
          <a:p>
            <a:r>
              <a:rPr lang="en-US" sz="2800"/>
              <a:t>Destruction of Infrastructure </a:t>
            </a:r>
          </a:p>
          <a:p>
            <a:endParaRPr lang="en-US" sz="2800"/>
          </a:p>
          <a:p>
            <a:r>
              <a:rPr lang="en-US" sz="2800"/>
              <a:t>Economic Collapse</a:t>
            </a:r>
          </a:p>
          <a:p>
            <a:endParaRPr lang="en-US" sz="2800"/>
          </a:p>
        </p:txBody>
      </p:sp>
      <p:pic>
        <p:nvPicPr>
          <p:cNvPr id="49159" name="Picture 7" descr="200px-Srebrenica_massacre_memorial_gravestones_2009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3733800"/>
            <a:ext cx="4267200" cy="25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8 Steps of Genocides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/>
              <a:t>Classification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/>
              <a:t>Symbolization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/>
              <a:t>Dehumanization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/>
              <a:t>Organization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/>
              <a:t>Polarization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/>
              <a:t>Preparation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/>
              <a:t>Extermination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/>
              <a:t>Denial </a:t>
            </a:r>
          </a:p>
        </p:txBody>
      </p:sp>
      <p:sp>
        <p:nvSpPr>
          <p:cNvPr id="50181" name="AutoShape 5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50183" name="AutoShape 7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Prevention of Genocides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UN says it’s a crime to commit genocide, plan or conspire to commit genocide, incite or cause other people to commit genocide or be complicit or involved in any act of genocide. </a:t>
            </a:r>
          </a:p>
          <a:p>
            <a:endParaRPr lang="en-US" sz="2800"/>
          </a:p>
          <a:p>
            <a:r>
              <a:rPr lang="en-US" sz="2800"/>
              <a:t>Military Action</a:t>
            </a:r>
          </a:p>
        </p:txBody>
      </p:sp>
      <p:sp>
        <p:nvSpPr>
          <p:cNvPr id="48135" name="AutoShape 7" descr="9k=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48137" name="AutoShape 9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48139" name="AutoShape 11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pic>
        <p:nvPicPr>
          <p:cNvPr id="48141" name="Picture 13" descr="attallah_stop_genoci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3276600"/>
            <a:ext cx="2573338" cy="3228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en-US" sz="2800"/>
              <a:t>UN secretary says:</a:t>
            </a:r>
          </a:p>
          <a:p>
            <a:pPr marL="609600" indent="-609600"/>
            <a:r>
              <a:rPr lang="en-US" sz="2800"/>
              <a:t>Prevent armed conflict</a:t>
            </a:r>
          </a:p>
          <a:p>
            <a:pPr marL="609600" indent="-609600"/>
            <a:r>
              <a:rPr lang="en-US" sz="2800"/>
              <a:t>Protect civilians in armed conflict</a:t>
            </a:r>
          </a:p>
          <a:p>
            <a:pPr marL="609600" indent="-609600"/>
            <a:r>
              <a:rPr lang="en-US" sz="2800"/>
              <a:t>End impunity through judicial action in national and international courts</a:t>
            </a:r>
          </a:p>
          <a:p>
            <a:pPr marL="609600" indent="-609600"/>
            <a:r>
              <a:rPr lang="en-US" sz="2800"/>
              <a:t>Gather information and set up an early-warning system</a:t>
            </a:r>
          </a:p>
          <a:p>
            <a:pPr marL="609600" indent="-609600"/>
            <a:r>
              <a:rPr lang="en-US" sz="2800"/>
              <a:t>Take swift and decisive 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Bibliography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 "Genocide." </a:t>
            </a:r>
            <a:r>
              <a:rPr lang="en-US" sz="2400" i="1" dirty="0"/>
              <a:t>WIKIPEIDA The Free Encyclopedia</a:t>
            </a:r>
            <a:r>
              <a:rPr lang="en-US" sz="2400" dirty="0"/>
              <a:t>. Web. 4 Dec 2013.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 "The Holocaust." </a:t>
            </a:r>
            <a:r>
              <a:rPr lang="en-US" sz="2400" i="1" dirty="0"/>
              <a:t>WIKIPEIDA The Free Encyclopedia</a:t>
            </a:r>
            <a:r>
              <a:rPr lang="en-US" sz="2400" dirty="0"/>
              <a:t>. Web. 5 Dec 2013.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"Genocide in Rwanda." </a:t>
            </a:r>
            <a:r>
              <a:rPr lang="en-US" sz="2400" i="1" dirty="0"/>
              <a:t>UNITED HUMANS RIGHTS COUNCIL</a:t>
            </a:r>
            <a:r>
              <a:rPr lang="en-US" sz="2400" dirty="0"/>
              <a:t>. Web. 5 Dec 2013.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"Background Information on Preventing Genocide." </a:t>
            </a:r>
            <a:r>
              <a:rPr lang="en-US" sz="2400" i="1" dirty="0"/>
              <a:t>OUTREACH PROGRAMME ON THE RWANDA GENOCIDE AND THE UNITED NATIONS</a:t>
            </a:r>
            <a:r>
              <a:rPr lang="en-US" sz="2400" dirty="0"/>
              <a:t>. Web. 5 Dec 2013.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“Genocide.” </a:t>
            </a:r>
            <a:r>
              <a:rPr lang="en-US" sz="2400" i="1" dirty="0"/>
              <a:t>Issues: Understanding Controversy and Society.</a:t>
            </a:r>
            <a:r>
              <a:rPr lang="en-US" sz="2400" dirty="0"/>
              <a:t> ABC-CLIO. Web. 4 Dec.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2">
      <a:dk1>
        <a:srgbClr val="3E3E5C"/>
      </a:dk1>
      <a:lt1>
        <a:srgbClr val="FFFFFF"/>
      </a:lt1>
      <a:dk2>
        <a:srgbClr val="666699"/>
      </a:dk2>
      <a:lt2>
        <a:srgbClr val="DFDFE9"/>
      </a:lt2>
      <a:accent1>
        <a:srgbClr val="CC66FF"/>
      </a:accent1>
      <a:accent2>
        <a:srgbClr val="679ACD"/>
      </a:accent2>
      <a:accent3>
        <a:srgbClr val="B8B8CA"/>
      </a:accent3>
      <a:accent4>
        <a:srgbClr val="DADADA"/>
      </a:accent4>
      <a:accent5>
        <a:srgbClr val="E2B8FF"/>
      </a:accent5>
      <a:accent6>
        <a:srgbClr val="5D8BBA"/>
      </a:accent6>
      <a:hlink>
        <a:srgbClr val="CCECFF"/>
      </a:hlink>
      <a:folHlink>
        <a:srgbClr val="CCCCFF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171</TotalTime>
  <Words>360</Words>
  <Application>Microsoft Office PowerPoint</Application>
  <PresentationFormat>On-screen Show (4:3)</PresentationFormat>
  <Paragraphs>61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Garamond</vt:lpstr>
      <vt:lpstr>Times New Roman</vt:lpstr>
      <vt:lpstr>Wingdings</vt:lpstr>
      <vt:lpstr>Stream</vt:lpstr>
      <vt:lpstr>Genocides</vt:lpstr>
      <vt:lpstr>What is a Genocide?</vt:lpstr>
      <vt:lpstr>History of Genocide</vt:lpstr>
      <vt:lpstr>Different Genocides</vt:lpstr>
      <vt:lpstr>Effects of Genocide</vt:lpstr>
      <vt:lpstr>8 Steps of Genocides</vt:lpstr>
      <vt:lpstr>Prevention of Genocides</vt:lpstr>
      <vt:lpstr>Solutions</vt:lpstr>
      <vt:lpstr>Bibliography</vt:lpstr>
    </vt:vector>
  </TitlesOfParts>
  <Company>Catawba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Genocides</dc:title>
  <dc:creator>Patron</dc:creator>
  <cp:lastModifiedBy>family</cp:lastModifiedBy>
  <cp:revision>6</cp:revision>
  <dcterms:created xsi:type="dcterms:W3CDTF">2013-12-04T18:52:26Z</dcterms:created>
  <dcterms:modified xsi:type="dcterms:W3CDTF">2013-12-10T01:35:42Z</dcterms:modified>
</cp:coreProperties>
</file>